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10/10/2016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10/10/2016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10/10/2016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B000F-7D19-4571-930E-ECF0CBA37D1C}" type="datetimeFigureOut">
              <a:rPr lang="it-IT" smtClean="0"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odiritto.org/index.php/item/download/175_d6dce52c7e640c8418670a719bedb04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urcost.org/decisioni/2008/0334o-08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it-IT" sz="3600" dirty="0" smtClean="0">
                <a:solidFill>
                  <a:srgbClr val="FF0000"/>
                </a:solidFill>
              </a:rPr>
              <a:t/>
            </a:r>
            <a:br>
              <a:rPr lang="it-IT" sz="3600" dirty="0" smtClean="0">
                <a:solidFill>
                  <a:srgbClr val="FF0000"/>
                </a:solidFill>
              </a:rPr>
            </a:br>
            <a:r>
              <a:rPr lang="it-IT" sz="3600" dirty="0" smtClean="0">
                <a:solidFill>
                  <a:srgbClr val="FF0000"/>
                </a:solidFill>
              </a:rPr>
              <a:t>Principi che diventano regole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8280920" cy="5328592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tx1"/>
                </a:solidFill>
              </a:rPr>
              <a:t>Art. 32 </a:t>
            </a:r>
            <a:r>
              <a:rPr lang="it-IT" dirty="0" err="1" smtClean="0">
                <a:solidFill>
                  <a:schemeClr val="tx1"/>
                </a:solidFill>
              </a:rPr>
              <a:t>Cost</a:t>
            </a:r>
            <a:r>
              <a:rPr lang="it-IT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La </a:t>
            </a:r>
            <a:r>
              <a:rPr lang="it-IT" dirty="0">
                <a:solidFill>
                  <a:srgbClr val="002060"/>
                </a:solidFill>
              </a:rPr>
              <a:t>Repubblica tutela la salute come fondamentale diritto dell'individuo e interesse </a:t>
            </a:r>
          </a:p>
          <a:p>
            <a:pPr algn="just"/>
            <a:r>
              <a:rPr lang="it-IT" dirty="0">
                <a:solidFill>
                  <a:srgbClr val="002060"/>
                </a:solidFill>
              </a:rPr>
              <a:t>della collettività, e garantisce cure gratuite agli indigenti. </a:t>
            </a:r>
          </a:p>
          <a:p>
            <a:pPr algn="just"/>
            <a:r>
              <a:rPr lang="it-IT" dirty="0">
                <a:solidFill>
                  <a:srgbClr val="002060"/>
                </a:solidFill>
              </a:rPr>
              <a:t>Nessuno può essere obbligato a un determinato trattamento sanitario se non per </a:t>
            </a:r>
            <a:r>
              <a:rPr lang="it-IT" dirty="0" smtClean="0">
                <a:solidFill>
                  <a:srgbClr val="002060"/>
                </a:solidFill>
              </a:rPr>
              <a:t>disposizione </a:t>
            </a:r>
            <a:r>
              <a:rPr lang="it-IT" dirty="0">
                <a:solidFill>
                  <a:srgbClr val="002060"/>
                </a:solidFill>
              </a:rPr>
              <a:t>di legge. La legge non può in nessun caso violare i limiti imposti dal </a:t>
            </a:r>
            <a:r>
              <a:rPr lang="it-IT" dirty="0" smtClean="0">
                <a:solidFill>
                  <a:srgbClr val="002060"/>
                </a:solidFill>
              </a:rPr>
              <a:t>rispetto </a:t>
            </a:r>
            <a:r>
              <a:rPr lang="it-IT" dirty="0">
                <a:solidFill>
                  <a:srgbClr val="002060"/>
                </a:solidFill>
              </a:rPr>
              <a:t>della persona umana.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it-IT" sz="3600" dirty="0" smtClean="0"/>
              <a:t>Principi che diventano regole: caso Di Bella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8280920" cy="532859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>
                <a:solidFill>
                  <a:schemeClr val="tx1"/>
                </a:solidFill>
              </a:rPr>
              <a:t>“dichiara </a:t>
            </a:r>
            <a:r>
              <a:rPr lang="it-IT" dirty="0">
                <a:solidFill>
                  <a:schemeClr val="tx1"/>
                </a:solidFill>
              </a:rPr>
              <a:t>l’illegittimità costituzionale del combinato disposto dell’art. 2, comma 1, ultima proposizione, e dell’art. 3, comma 4, del decreto-legge 17 febbraio 1998, n. 23 (Disposizioni urgenti in materia di sperimentazioni cliniche in campo oncologico e altre misure in materia sanitaria</a:t>
            </a:r>
            <a:r>
              <a:rPr lang="it-IT" dirty="0" smtClean="0">
                <a:solidFill>
                  <a:schemeClr val="tx1"/>
                </a:solidFill>
              </a:rPr>
              <a:t>)… </a:t>
            </a:r>
            <a:r>
              <a:rPr lang="it-IT" dirty="0">
                <a:solidFill>
                  <a:schemeClr val="tx1"/>
                </a:solidFill>
              </a:rPr>
              <a:t>nella parte in cui non prevede l’erogazione a carico del servizio sanitario nazionale dei medicinali impiegati nella cura delle patologie tumorali, per le quali é disposta la sperimentazione di cui all’art. 1, a favore di coloro che versino in condizioni di insufficienti disponibilità economiche, secondo i criteri stabiliti dal legislatore, nei limiti oggettivi, soggettivi e temporali di cui in motivazione</a:t>
            </a:r>
            <a:r>
              <a:rPr lang="it-IT" dirty="0" smtClean="0">
                <a:solidFill>
                  <a:schemeClr val="tx1"/>
                </a:solidFill>
              </a:rPr>
              <a:t>.“ (Corte cost., 185/1998)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28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it-IT" sz="3200" dirty="0" smtClean="0">
                <a:solidFill>
                  <a:schemeClr val="accent1">
                    <a:lumMod val="75000"/>
                  </a:schemeClr>
                </a:solidFill>
              </a:rPr>
              <a:t>Principi che diventano regole: caso </a:t>
            </a:r>
            <a:r>
              <a:rPr lang="it-IT" sz="3200" dirty="0" err="1" smtClean="0">
                <a:solidFill>
                  <a:schemeClr val="accent1">
                    <a:lumMod val="75000"/>
                  </a:schemeClr>
                </a:solidFill>
              </a:rPr>
              <a:t>Englaro</a:t>
            </a:r>
            <a:endParaRPr lang="it-IT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4726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err="1">
                <a:hlinkClick r:id="rId2"/>
              </a:rPr>
              <a:t>Cassaz</a:t>
            </a:r>
            <a:r>
              <a:rPr lang="it-IT" dirty="0">
                <a:hlinkClick r:id="rId2"/>
              </a:rPr>
              <a:t>. </a:t>
            </a:r>
            <a:r>
              <a:rPr lang="it-IT" dirty="0" err="1">
                <a:hlinkClick r:id="rId2"/>
              </a:rPr>
              <a:t>Civ</a:t>
            </a:r>
            <a:r>
              <a:rPr lang="it-IT" dirty="0">
                <a:hlinkClick r:id="rId2"/>
              </a:rPr>
              <a:t>., sez. I, </a:t>
            </a:r>
            <a:r>
              <a:rPr lang="it-IT" dirty="0" err="1">
                <a:hlinkClick r:id="rId2"/>
              </a:rPr>
              <a:t>sent</a:t>
            </a:r>
            <a:r>
              <a:rPr lang="it-IT" dirty="0">
                <a:hlinkClick r:id="rId2"/>
              </a:rPr>
              <a:t>. 21748/2007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"</a:t>
            </a:r>
            <a:r>
              <a:rPr lang="it-IT" dirty="0" smtClean="0"/>
              <a:t>Ove il malato giaccia da moltissimi anni (nella specie, oltre quindici) in stato </a:t>
            </a:r>
            <a:r>
              <a:rPr lang="it-IT" dirty="0" smtClean="0"/>
              <a:t>vegetativo </a:t>
            </a:r>
            <a:r>
              <a:rPr lang="it-IT" dirty="0" smtClean="0"/>
              <a:t>permanente, con conseguente radicale incapacità di rapportarsi al </a:t>
            </a:r>
            <a:r>
              <a:rPr lang="it-IT" dirty="0" smtClean="0"/>
              <a:t>mondo </a:t>
            </a:r>
            <a:r>
              <a:rPr lang="it-IT" dirty="0" smtClean="0"/>
              <a:t>esterno, e sia tenuto artificialmente in vita mediante un sondino </a:t>
            </a:r>
            <a:r>
              <a:rPr lang="it-IT" dirty="0" smtClean="0"/>
              <a:t>nasogastrico </a:t>
            </a:r>
            <a:r>
              <a:rPr lang="it-IT" dirty="0" smtClean="0"/>
              <a:t>che provvede alla sua nutrizione ed idratazione, su richiesta del </a:t>
            </a:r>
            <a:r>
              <a:rPr lang="it-IT" dirty="0" smtClean="0"/>
              <a:t>tutore </a:t>
            </a:r>
            <a:r>
              <a:rPr lang="it-IT" dirty="0" smtClean="0"/>
              <a:t>che lo rappresenta, e nel contraddittorio con il curatore speciale, il giudice </a:t>
            </a:r>
            <a:r>
              <a:rPr lang="it-IT" dirty="0" smtClean="0"/>
              <a:t>può </a:t>
            </a:r>
            <a:r>
              <a:rPr lang="it-IT" dirty="0" smtClean="0"/>
              <a:t>autorizzare la </a:t>
            </a:r>
            <a:r>
              <a:rPr lang="it-IT" dirty="0" smtClean="0"/>
              <a:t>disattivazione </a:t>
            </a:r>
            <a:r>
              <a:rPr lang="it-IT" dirty="0" smtClean="0"/>
              <a:t>di tale presidio sanitario (fatta </a:t>
            </a:r>
            <a:r>
              <a:rPr lang="it-IT" dirty="0" smtClean="0"/>
              <a:t>salva l'applicazione </a:t>
            </a:r>
            <a:r>
              <a:rPr lang="it-IT" dirty="0" smtClean="0"/>
              <a:t>delle misure suggerite dalla scienza e dalla pratica medica nell'interesse del paziente), unicamente in presenza dei seguenti presupposti: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it-IT" sz="3200" dirty="0" smtClean="0">
                <a:solidFill>
                  <a:schemeClr val="accent1">
                    <a:lumMod val="75000"/>
                  </a:schemeClr>
                </a:solidFill>
              </a:rPr>
              <a:t>Principi che diventano regole: caso </a:t>
            </a:r>
            <a:r>
              <a:rPr lang="it-IT" sz="3200" dirty="0" err="1" smtClean="0">
                <a:solidFill>
                  <a:schemeClr val="accent1">
                    <a:lumMod val="75000"/>
                  </a:schemeClr>
                </a:solidFill>
              </a:rPr>
              <a:t>Englaro</a:t>
            </a:r>
            <a:endParaRPr lang="it-IT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4726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smtClean="0"/>
              <a:t>% (</a:t>
            </a:r>
            <a:r>
              <a:rPr lang="it-IT" dirty="0"/>
              <a:t>a) quando la condizione di stato vegetativo sia, in base ad un rigoroso </a:t>
            </a:r>
            <a:r>
              <a:rPr lang="it-IT" dirty="0" smtClean="0"/>
              <a:t>apprezzamento </a:t>
            </a:r>
            <a:r>
              <a:rPr lang="it-IT" dirty="0"/>
              <a:t>clinico, irreversibile e non vi sia alcun fondamento medico, </a:t>
            </a:r>
            <a:r>
              <a:rPr lang="it-IT" dirty="0" smtClean="0"/>
              <a:t>secondo </a:t>
            </a:r>
            <a:r>
              <a:rPr lang="it-IT" dirty="0"/>
              <a:t>gli standard scientifici riconosciuti a livello internazionale, che lasci </a:t>
            </a:r>
            <a:r>
              <a:rPr lang="it-IT" dirty="0" smtClean="0"/>
              <a:t>supporre </a:t>
            </a:r>
            <a:r>
              <a:rPr lang="it-IT" dirty="0"/>
              <a:t>la benché minima possibilità di un qualche, sia pure flebile, recupero </a:t>
            </a:r>
            <a:r>
              <a:rPr lang="it-IT" dirty="0" smtClean="0"/>
              <a:t>della </a:t>
            </a:r>
            <a:r>
              <a:rPr lang="it-IT" dirty="0"/>
              <a:t>coscienza e di ritorno ad una percezione del mondo esterno;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(b</a:t>
            </a:r>
            <a:r>
              <a:rPr lang="it-IT" dirty="0"/>
              <a:t>) sempre che </a:t>
            </a:r>
            <a:r>
              <a:rPr lang="it-IT" dirty="0" smtClean="0"/>
              <a:t>tale </a:t>
            </a:r>
            <a:r>
              <a:rPr lang="it-IT" dirty="0"/>
              <a:t>istanza sia realmente espressiva, in base ad elementi di prova </a:t>
            </a:r>
            <a:r>
              <a:rPr lang="it-IT" dirty="0" smtClean="0"/>
              <a:t>chiari</a:t>
            </a:r>
            <a:r>
              <a:rPr lang="it-IT" dirty="0"/>
              <a:t>, univoci e </a:t>
            </a:r>
            <a:r>
              <a:rPr lang="it-IT" dirty="0" smtClean="0"/>
              <a:t>convincenti</a:t>
            </a:r>
            <a:r>
              <a:rPr lang="it-IT" dirty="0"/>
              <a:t>, della voce del paziente medesimo, tratta dalle sue precedenti </a:t>
            </a:r>
            <a:r>
              <a:rPr lang="it-IT" dirty="0" smtClean="0"/>
              <a:t>dichiarazioni </a:t>
            </a:r>
            <a:r>
              <a:rPr lang="it-IT" dirty="0"/>
              <a:t>ovvero dalla sua personalità, dal suo stile di vita e dai suoi </a:t>
            </a:r>
            <a:r>
              <a:rPr lang="it-IT" dirty="0" smtClean="0"/>
              <a:t>convincimenti</a:t>
            </a:r>
            <a:r>
              <a:rPr lang="it-IT" dirty="0"/>
              <a:t>, corrispondendo al suo modo di concepire, prima di cadere in stato </a:t>
            </a:r>
            <a:r>
              <a:rPr lang="it-IT" dirty="0" smtClean="0"/>
              <a:t>di </a:t>
            </a:r>
            <a:r>
              <a:rPr lang="it-IT" dirty="0"/>
              <a:t>incoscienza, l'idea stessa di dignità della persona.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Ove </a:t>
            </a:r>
            <a:r>
              <a:rPr lang="it-IT" dirty="0"/>
              <a:t>l'uno o l'altro </a:t>
            </a:r>
            <a:r>
              <a:rPr lang="it-IT" dirty="0" smtClean="0"/>
              <a:t>presupposto </a:t>
            </a:r>
            <a:r>
              <a:rPr lang="it-IT" dirty="0"/>
              <a:t>non sussista, il giudice deve negare </a:t>
            </a:r>
            <a:r>
              <a:rPr lang="it-IT" dirty="0" smtClean="0"/>
              <a:t>l'autorizzazione</a:t>
            </a:r>
            <a:r>
              <a:rPr lang="it-IT" dirty="0"/>
              <a:t>, dovendo allora </a:t>
            </a:r>
            <a:r>
              <a:rPr lang="it-IT" dirty="0" smtClean="0"/>
              <a:t>essere </a:t>
            </a:r>
            <a:r>
              <a:rPr lang="it-IT" dirty="0"/>
              <a:t>data incondizionata prevalenza al diritto alla vita, indipendentemente dal </a:t>
            </a:r>
            <a:r>
              <a:rPr lang="it-IT" dirty="0" smtClean="0"/>
              <a:t>grado </a:t>
            </a:r>
            <a:r>
              <a:rPr lang="it-IT" dirty="0"/>
              <a:t>di salute, di autonomia e di capacità di intendere e di volere del soggetto </a:t>
            </a:r>
            <a:r>
              <a:rPr lang="it-IT" dirty="0" smtClean="0"/>
              <a:t>interessato </a:t>
            </a:r>
            <a:r>
              <a:rPr lang="it-IT" dirty="0"/>
              <a:t>e dalla percezione, che altri possano avere, della qualità della vita </a:t>
            </a:r>
            <a:r>
              <a:rPr lang="it-IT" dirty="0" smtClean="0"/>
              <a:t>stessa".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9655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it-IT" sz="3200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it-IT" sz="3200" dirty="0" smtClean="0">
                <a:solidFill>
                  <a:schemeClr val="accent1">
                    <a:lumMod val="75000"/>
                  </a:schemeClr>
                </a:solidFill>
              </a:rPr>
              <a:t>aso </a:t>
            </a:r>
            <a:r>
              <a:rPr lang="it-IT" sz="3200" dirty="0" err="1" smtClean="0">
                <a:solidFill>
                  <a:schemeClr val="accent1">
                    <a:lumMod val="75000"/>
                  </a:schemeClr>
                </a:solidFill>
              </a:rPr>
              <a:t>Englaro</a:t>
            </a:r>
            <a:r>
              <a:rPr lang="it-IT" sz="3200" dirty="0" smtClean="0">
                <a:solidFill>
                  <a:schemeClr val="accent1">
                    <a:lumMod val="75000"/>
                  </a:schemeClr>
                </a:solidFill>
              </a:rPr>
              <a:t>: la reazione del legislatore</a:t>
            </a:r>
            <a:endParaRPr lang="it-IT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472608"/>
          </a:xfrm>
        </p:spPr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La reazione delle Camere (per «usurpazione» del potere legislativo…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E la risposta della Corte costituzionale: 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err="1" smtClean="0">
                <a:hlinkClick r:id="rId2"/>
              </a:rPr>
              <a:t>ord</a:t>
            </a:r>
            <a:r>
              <a:rPr lang="it-IT" dirty="0" smtClean="0">
                <a:hlinkClick r:id="rId2"/>
              </a:rPr>
              <a:t>. 334/2008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30470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538</Words>
  <Application>Microsoft Office PowerPoint</Application>
  <PresentationFormat>Presentazione su schermo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di Office</vt:lpstr>
      <vt:lpstr> Principi che diventano regole </vt:lpstr>
      <vt:lpstr>Principi che diventano regole: caso Di Bella </vt:lpstr>
      <vt:lpstr>Principi che diventano regole: caso Englaro</vt:lpstr>
      <vt:lpstr>Principi che diventano regole: caso Englaro</vt:lpstr>
      <vt:lpstr>Caso Englaro: la reazione del legislatore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che diventano regole</dc:title>
  <dc:creator>rb</dc:creator>
  <cp:lastModifiedBy>roberto bin</cp:lastModifiedBy>
  <cp:revision>10</cp:revision>
  <dcterms:created xsi:type="dcterms:W3CDTF">2012-10-09T10:46:53Z</dcterms:created>
  <dcterms:modified xsi:type="dcterms:W3CDTF">2016-10-10T12:39:17Z</dcterms:modified>
</cp:coreProperties>
</file>